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4" r:id="rId1"/>
  </p:sldMasterIdLst>
  <p:sldIdLst>
    <p:sldId id="257" r:id="rId2"/>
    <p:sldId id="258" r:id="rId3"/>
    <p:sldId id="260" r:id="rId4"/>
    <p:sldId id="261" r:id="rId5"/>
    <p:sldId id="265" r:id="rId6"/>
    <p:sldId id="264" r:id="rId7"/>
    <p:sldId id="262" r:id="rId8"/>
    <p:sldId id="263" r:id="rId9"/>
    <p:sldId id="267" r:id="rId10"/>
    <p:sldId id="268" r:id="rId11"/>
    <p:sldId id="266" r:id="rId12"/>
    <p:sldId id="269" r:id="rId13"/>
    <p:sldId id="270" r:id="rId14"/>
    <p:sldId id="271" r:id="rId15"/>
  </p:sldIdLst>
  <p:sldSz cx="12192000" cy="6858000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8945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770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700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6777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872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553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306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385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110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981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749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954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771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837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91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348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123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62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46093" y="624108"/>
            <a:ext cx="10676965" cy="607252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униципальное бюджетное дошкольное образовательное учреждение 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№120 </a:t>
            </a:r>
            <a:br>
              <a:rPr lang="ru-RU" sz="20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«Детский сад общеразвивающего вида» </a:t>
            </a: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35353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35353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35353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35353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35353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35353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Экологическая тропа:</a:t>
            </a:r>
            <a:b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«В гостях у Березки»</a:t>
            </a:r>
            <a:b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</a:t>
            </a:r>
            <a:b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  <a:r>
              <a:rPr lang="ru-RU" sz="2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Выполнили: </a:t>
            </a:r>
            <a:r>
              <a:rPr lang="ru-RU" sz="2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Т.В. Чаркина, </a:t>
            </a:r>
            <a:r>
              <a:rPr lang="ru-RU" sz="2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r>
              <a:rPr lang="ru-RU" sz="2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Кемерово 2019г.</a:t>
            </a:r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35353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35353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35353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35353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35353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35353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937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0854" y="107154"/>
            <a:ext cx="8911687" cy="1280890"/>
          </a:xfrm>
        </p:spPr>
        <p:txBody>
          <a:bodyPr>
            <a:normAutofit fontScale="90000"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познакомить </a:t>
            </a:r>
            <a:r>
              <a:rPr lang="ru-RU" sz="1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разновидностью птиц, научить отличать</a:t>
            </a:r>
            <a:br>
              <a:rPr lang="ru-RU" sz="1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зимующих и перелетных птиц, их значение в природе, воспитывать</a:t>
            </a:r>
            <a:br>
              <a:rPr lang="ru-RU" sz="1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трудолюбие, доброе отношение к птицам. </a:t>
            </a:r>
            <a:r>
              <a:rPr lang="ru-RU" sz="1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Иметь возможность наблюдать </a:t>
            </a:r>
            <a:r>
              <a:rPr lang="ru-RU" sz="1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жизнью птиц в</a:t>
            </a:r>
            <a:br>
              <a:rPr lang="ru-RU" sz="1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разное время </a:t>
            </a:r>
            <a:r>
              <a:rPr lang="ru-RU" sz="1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года. Для всего этого нами была организованна «Птичья Столовая».</a:t>
            </a:r>
            <a:endParaRPr lang="ru-RU" sz="1800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944" y="973734"/>
            <a:ext cx="1775012" cy="2722909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4324" y="1388044"/>
            <a:ext cx="5970115" cy="3094308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1154" y="4577765"/>
            <a:ext cx="2083112" cy="215153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944" y="4161624"/>
            <a:ext cx="2491499" cy="2333361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7769" y="2597283"/>
            <a:ext cx="2169459" cy="3960964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918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большую площадь дошкольного учреждения</a:t>
            </a:r>
            <a:r>
              <a:rPr lang="ru-RU" sz="16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занимает </a:t>
            </a:r>
            <a:r>
              <a:rPr lang="ru-RU" sz="1600" dirty="0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плодовая культура, которую мы назвали «Рябиновая роща»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летнее время года цветение рябины обильное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дерево словно окутано белой ажурной пеной, 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придает 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растению необыкновенно красивый вид. Цветки мелкие, без 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запаха, собраны </a:t>
            </a:r>
            <a:r>
              <a:rPr lang="ru-RU" sz="16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кисти. А плоды будут радовать нас своим ярко-красным цветом даже в зимнее время года.</a:t>
            </a:r>
            <a:endParaRPr lang="ru-RU" sz="1600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27"/>
          <a:stretch/>
        </p:blipFill>
        <p:spPr>
          <a:xfrm>
            <a:off x="1407459" y="1976718"/>
            <a:ext cx="2775272" cy="4540624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8728" y="1976719"/>
            <a:ext cx="6614601" cy="4540624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187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9537" y="283451"/>
            <a:ext cx="8911687" cy="1280890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Конечно же, каждый человек, побывавший в лесу, сталкивался с</a:t>
            </a:r>
            <a:br>
              <a:rPr lang="ru-RU" sz="1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муравьиными </a:t>
            </a:r>
            <a:r>
              <a:rPr lang="ru-RU" sz="1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домиками. И мы решили создать модель такого «Муравьиного домика», сооруженный </a:t>
            </a:r>
            <a:r>
              <a:rPr lang="ru-RU" sz="1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веточек и опавшей хвои. </a:t>
            </a:r>
            <a:r>
              <a:rPr lang="ru-RU" sz="1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воспитанники узнают наглядно об укладе жизни </a:t>
            </a:r>
            <a:r>
              <a:rPr lang="ru-RU" sz="1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 </a:t>
            </a:r>
            <a:r>
              <a:rPr lang="ru-RU" sz="1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муравьев, увидят как устроен муравейник изнутри, познакомятся с видами муравьев. </a:t>
            </a:r>
            <a:endParaRPr lang="ru-RU" sz="1800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1723" y="1654361"/>
            <a:ext cx="5266597" cy="2962461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805" y="3621739"/>
            <a:ext cx="6186741" cy="2832849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939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7130" y="140015"/>
            <a:ext cx="10850187" cy="2513537"/>
          </a:xfrm>
        </p:spPr>
        <p:txBody>
          <a:bodyPr>
            <a:noAutofit/>
          </a:bodyPr>
          <a:lstStyle/>
          <a:p>
            <a:pPr marL="285750" indent="-285750">
              <a:lnSpc>
                <a:spcPts val="1585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наблюдений </a:t>
            </a:r>
            <a:r>
              <a:rPr lang="ru-RU" sz="1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изучения явлений природы (осадки, направление ветра</a:t>
            </a:r>
            <a:r>
              <a:rPr lang="ru-RU" sz="1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нами была организованна (пока еще не большая, но очень важная) площадка - «Метеостанция»</a:t>
            </a:r>
            <a:r>
              <a:rPr lang="ru-RU" sz="1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1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Здесь воспитанники могут определять погоду, что развивает </a:t>
            </a:r>
            <a:r>
              <a:rPr lang="ru-RU" sz="1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наблюдательность, умение делать выводы, обобщать, – все это необходимо для общего развития ребенка. Метеостанция с размещенным на ней специальным оборудованием, предназначена для обучения детей элементарному прогнозированию состояния погоды</a:t>
            </a:r>
            <a:r>
              <a:rPr lang="ru-RU" sz="1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Оборудование детской метеостанции включает в себя</a:t>
            </a:r>
            <a:r>
              <a:rPr lang="ru-RU" sz="1800" i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1800" i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Снегомер- прибор для измерения уровня снега в зимнее время года;</a:t>
            </a:r>
            <a:br>
              <a:rPr lang="ru-RU" sz="1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Термометр </a:t>
            </a:r>
            <a:r>
              <a:rPr lang="ru-RU" sz="1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прибор для изменения температуры </a:t>
            </a:r>
            <a:r>
              <a:rPr lang="ru-RU" sz="1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воздуха;</a:t>
            </a:r>
            <a:br>
              <a:rPr lang="ru-RU" sz="1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Дождемер </a:t>
            </a:r>
            <a:r>
              <a:rPr lang="ru-RU" sz="1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прибор для измерения количества </a:t>
            </a:r>
            <a:r>
              <a:rPr lang="ru-RU" sz="1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осадков;</a:t>
            </a:r>
            <a:br>
              <a:rPr lang="ru-RU" sz="1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Флюгер </a:t>
            </a:r>
            <a:r>
              <a:rPr lang="ru-RU" sz="1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прибор для определения направления и силы </a:t>
            </a:r>
            <a:r>
              <a:rPr lang="ru-RU" sz="1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ветра;</a:t>
            </a:r>
            <a:br>
              <a:rPr lang="ru-RU" sz="1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Солнечные часы- прибор для измерения времени суток.</a:t>
            </a:r>
            <a:br>
              <a:rPr lang="ru-RU" sz="1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Определитель облаков –прибор для определения вида облака</a:t>
            </a:r>
            <a:endParaRPr lang="ru-RU" sz="1800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684" y="3866453"/>
            <a:ext cx="1348244" cy="2872344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2131" y="1918447"/>
            <a:ext cx="3141293" cy="4796118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9659" y="3944471"/>
            <a:ext cx="2257788" cy="2196351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9461" y="3917578"/>
            <a:ext cx="2875514" cy="2770094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8840" y="3944471"/>
            <a:ext cx="1245938" cy="2770094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299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3655" y="140016"/>
            <a:ext cx="8911687" cy="1280890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заканчивается наша экологическая тропа «Аппетитным огородом». На котором ребята совместно с родителями и воспитателями высаживают овощи, за которыми ухаживают и  наблюдают за их ростом.</a:t>
            </a:r>
            <a:endParaRPr lang="ru-RU" sz="1800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0543" y="1090641"/>
            <a:ext cx="5704446" cy="3194489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059" y="4081181"/>
            <a:ext cx="7966424" cy="2543736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50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75011" y="-582704"/>
            <a:ext cx="10174941" cy="74407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sz="2800" b="1" dirty="0" smtClean="0">
              <a:ln>
                <a:solidFill>
                  <a:srgbClr val="336600"/>
                </a:solidFill>
              </a:ln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b="1" dirty="0" smtClean="0">
              <a:ln>
                <a:solidFill>
                  <a:srgbClr val="33660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ln>
                  <a:solidFill>
                    <a:srgbClr val="3366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 Человек был и всегда остаётся сыном природы, </a:t>
            </a:r>
          </a:p>
          <a:p>
            <a:pPr marL="0" indent="0">
              <a:buNone/>
            </a:pPr>
            <a:r>
              <a:rPr lang="ru-RU" sz="2800" b="1" dirty="0">
                <a:ln>
                  <a:solidFill>
                    <a:srgbClr val="3366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n>
                  <a:solidFill>
                    <a:srgbClr val="3366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и, то, что роднит его с природой,  </a:t>
            </a:r>
          </a:p>
          <a:p>
            <a:pPr marL="0" indent="0">
              <a:buNone/>
            </a:pPr>
            <a:r>
              <a:rPr lang="ru-RU" sz="2800" b="1" dirty="0">
                <a:ln>
                  <a:solidFill>
                    <a:srgbClr val="3366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n>
                  <a:solidFill>
                    <a:srgbClr val="3366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должно использоваться для его приобщения </a:t>
            </a:r>
          </a:p>
          <a:p>
            <a:pPr marL="0" indent="0">
              <a:buNone/>
            </a:pPr>
            <a:r>
              <a:rPr lang="ru-RU" sz="2800" b="1" dirty="0" smtClean="0">
                <a:ln>
                  <a:solidFill>
                    <a:srgbClr val="3366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к богатству духовной культуры» </a:t>
            </a:r>
          </a:p>
          <a:p>
            <a:pPr marL="0" indent="0">
              <a:buNone/>
            </a:pPr>
            <a:r>
              <a:rPr lang="ru-RU" sz="2800" b="1" dirty="0" smtClean="0">
                <a:ln>
                  <a:solidFill>
                    <a:srgbClr val="3366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В.А. Сухомлинский</a:t>
            </a:r>
          </a:p>
          <a:p>
            <a:pPr marL="0" indent="0">
              <a:buNone/>
            </a:pPr>
            <a:r>
              <a:rPr lang="ru-RU" sz="2600" b="1" dirty="0">
                <a:solidFill>
                  <a:srgbClr val="35353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dirty="0">
                <a:solidFill>
                  <a:srgbClr val="35353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Цель: </a:t>
            </a:r>
            <a:r>
              <a:rPr lang="ru-RU" sz="26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Создание условий для формирования у детей экологической культуры и эстетическое благоустройство территории МБДОУ №</a:t>
            </a:r>
            <a:r>
              <a:rPr lang="ru-RU" sz="2600" dirty="0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120</a:t>
            </a:r>
          </a:p>
          <a:p>
            <a:pPr marL="0" lvl="0" indent="0">
              <a:buClr>
                <a:srgbClr val="353535"/>
              </a:buClr>
              <a:buNone/>
            </a:pPr>
            <a:r>
              <a:rPr lang="ru-RU" sz="1900" b="1" dirty="0">
                <a:solidFill>
                  <a:srgbClr val="35353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b="1" dirty="0">
                <a:solidFill>
                  <a:srgbClr val="35353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lvl="0">
              <a:buClr>
                <a:srgbClr val="353535"/>
              </a:buClr>
            </a:pPr>
            <a:r>
              <a:rPr lang="ru-RU" sz="26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экологической воспитанности, познавательной активности детей при работе на экологической тропе;</a:t>
            </a:r>
          </a:p>
          <a:p>
            <a:pPr lvl="0">
              <a:buClr>
                <a:srgbClr val="353535"/>
              </a:buClr>
            </a:pPr>
            <a:r>
              <a:rPr lang="ru-RU" sz="26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Формирование навыков наблюдательности, бережного отношения к природе;</a:t>
            </a:r>
            <a:r>
              <a:rPr lang="ru-RU" sz="26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</a:p>
          <a:p>
            <a:pPr lvl="0">
              <a:buClr>
                <a:srgbClr val="353535"/>
              </a:buClr>
            </a:pPr>
            <a:r>
              <a:rPr lang="ru-RU" sz="26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</a:rPr>
              <a:t>Создания условий для психологического комфорта у детей, благоустройства территории МБДОУ совместно с родителями.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lvl="0">
              <a:buClr>
                <a:srgbClr val="353535"/>
              </a:buClr>
            </a:pPr>
            <a:endParaRPr lang="ru-RU" sz="2600" dirty="0">
              <a:ln>
                <a:solidFill>
                  <a:prstClr val="black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021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216748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реализации:</a:t>
            </a:r>
            <a:br>
              <a:rPr lang="ru-RU" sz="2800" dirty="0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Изучив и детально </a:t>
            </a:r>
            <a:r>
              <a:rPr lang="ru-RU" sz="2000" dirty="0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обследовав </a:t>
            </a:r>
            <a:r>
              <a:rPr lang="ru-RU" sz="20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территорию дошкольного </a:t>
            </a:r>
            <a:r>
              <a:rPr lang="ru-RU" sz="2000" dirty="0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учреждения мы выделили наиболее интересные объекты для исследования природы воспитанниками.  И нами </a:t>
            </a:r>
            <a:r>
              <a:rPr lang="ru-RU" sz="2000" dirty="0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 решено разработать и создать  Экологическую тропу «В гостях у Березки». </a:t>
            </a:r>
            <a:r>
              <a:rPr lang="ru-RU" sz="1800" dirty="0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27847" y="1689847"/>
            <a:ext cx="8915400" cy="457830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экологической тропы начали с постановки целей и задач, определения темы и составления карты-схемы с детальным нанесением маршрута объектов исследования в виде картинок. </a:t>
            </a:r>
            <a:endParaRPr lang="ru-RU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4618" y="2371165"/>
            <a:ext cx="3515565" cy="4303722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7606" y="2873851"/>
            <a:ext cx="4473948" cy="38010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622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ru-RU" sz="1800" dirty="0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После чего составили правила поведения для дошкольников  при работе на экологической тропе. </a:t>
            </a:r>
            <a:r>
              <a:rPr lang="ru-RU" sz="1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3623" y="1353670"/>
            <a:ext cx="4353333" cy="5148187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976" y="1584307"/>
            <a:ext cx="4100481" cy="491755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900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Маршрут по экологической тропе начинается с</a:t>
            </a:r>
            <a:r>
              <a:rPr lang="ru-RU" sz="1800" dirty="0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знакомства с  «Пасекой», которую мы организовали д</a:t>
            </a:r>
            <a:r>
              <a:rPr lang="ru-RU" sz="1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 формирования навыков наблюдений за жизнью насекомых, их продолжительностью активной жизни в разное время суток и умения делать выводы при сопоставлении увиденных фактов. Благодаря этой части тропы в процессе наблюдения мы с ребятами выяснили, что в первую половину дня активно собирают нектар и опыляют цветы только такие насекомые как шмели, а во вторую половину дня к ним присоединяются пчелы и осы.</a:t>
            </a:r>
            <a:endParaRPr lang="ru-RU" sz="1800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2353" y="2404262"/>
            <a:ext cx="6882008" cy="4215928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214" y="2778296"/>
            <a:ext cx="3412009" cy="2927463"/>
          </a:xfrm>
          <a:prstGeom prst="ellipse">
            <a:avLst/>
          </a:prstGeom>
          <a:ln w="63500" cap="rnd">
            <a:solidFill>
              <a:srgbClr val="00206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94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5167090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чего воспитанники отправляются к </a:t>
            </a:r>
            <a:r>
              <a:rPr lang="ru-RU" sz="1800" dirty="0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«Зеленой аптеке», где </a:t>
            </a:r>
            <a:r>
              <a:rPr lang="ru-RU" sz="1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 познакомиться с лекарственными растениями, </a:t>
            </a:r>
            <a:r>
              <a:rPr lang="ru-RU" sz="1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800" dirty="0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применением </a:t>
            </a:r>
            <a:r>
              <a:rPr lang="ru-RU" sz="1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лечебных </a:t>
            </a:r>
            <a:r>
              <a:rPr lang="ru-RU" sz="1800" dirty="0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целях, </a:t>
            </a:r>
            <a:r>
              <a:rPr lang="ru-RU" sz="1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 же оценят </a:t>
            </a:r>
            <a:r>
              <a:rPr lang="ru-RU" sz="1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декоративную прелесть </a:t>
            </a:r>
            <a:r>
              <a:rPr lang="ru-RU" sz="1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растений. </a:t>
            </a:r>
            <a:endParaRPr lang="ru-RU" sz="1800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312024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2258" y="2003118"/>
            <a:ext cx="4303058" cy="4030623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42"/>
          <a:stretch/>
        </p:blipFill>
        <p:spPr>
          <a:xfrm>
            <a:off x="7117551" y="1645023"/>
            <a:ext cx="3284825" cy="4473389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253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Bef>
                <a:spcPts val="1000"/>
              </a:spcBef>
            </a:pPr>
            <a:r>
              <a:rPr lang="ru-RU" sz="1800" dirty="0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26024" y="510988"/>
            <a:ext cx="9263435" cy="377762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Затем ребята отправятся на «Цветочную поляну».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которой познакомятся с разными видами декоративных растений существующих в природе. 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 же ,когда растения вырастут и начну цвести, « Цветочная поляна»  будет нести функцию эстетического украшения территории нашего дошкольного учреждения.</a:t>
            </a:r>
            <a:endParaRPr lang="ru-RU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0854" y="2243256"/>
            <a:ext cx="5998939" cy="3599342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410" y="2963318"/>
            <a:ext cx="3223003" cy="2876828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88234" y="2243256"/>
            <a:ext cx="2127530" cy="3599342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998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159866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 в пространственной среде  «Цветочной поляны» есть пеньки - это дает возможность воспитывать у дошкольников уважительное </a:t>
            </a:r>
            <a:r>
              <a:rPr lang="ru-RU" sz="1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почтительное отношение к старым деревьям</a:t>
            </a:r>
            <a:br>
              <a:rPr lang="ru-RU" sz="1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пням, бережное отношение к окружающей природе, к любому объекту</a:t>
            </a:r>
            <a:br>
              <a:rPr lang="ru-RU" sz="1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живой и неживой природы. </a:t>
            </a:r>
            <a:r>
              <a:rPr lang="ru-RU" sz="1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 же дает </a:t>
            </a:r>
            <a:r>
              <a:rPr lang="ru-RU" sz="1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</a:t>
            </a:r>
            <a:r>
              <a:rPr lang="ru-RU" sz="1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как можно дать </a:t>
            </a:r>
            <a:r>
              <a:rPr lang="ru-RU" sz="1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вторую жизнь</a:t>
            </a:r>
            <a:br>
              <a:rPr lang="ru-RU" sz="1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погибшему дереву.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812" y="2056028"/>
            <a:ext cx="2537012" cy="4510245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1544" y="2732221"/>
            <a:ext cx="4455844" cy="3732599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65944" y="2492188"/>
            <a:ext cx="3802480" cy="4074085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12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4996" y="166910"/>
            <a:ext cx="8911687" cy="1280890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знакомства с различными видами цветов ребята отправляются к «Сиреневой аллее». Этот общеизвестный </a:t>
            </a:r>
            <a:r>
              <a:rPr lang="ru-RU" sz="1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кустарник или деревцо </a:t>
            </a:r>
            <a:r>
              <a:rPr lang="ru-RU" sz="1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семейства </a:t>
            </a:r>
            <a:r>
              <a:rPr lang="ru-RU" sz="1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масличных. Цветки лилово-фиолетовые, разных оттенков</a:t>
            </a:r>
            <a:r>
              <a:rPr lang="ru-RU" sz="1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сильным ароматом. </a:t>
            </a:r>
            <a:r>
              <a:rPr lang="ru-RU" sz="1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воспитанники имеют возможность не только рассматривать кустарник и его цветы, но и наблюдать за тем как бабочки капустницы собирают нектар. </a:t>
            </a:r>
            <a:endParaRPr lang="ru-RU" sz="1800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3270" y="1730289"/>
            <a:ext cx="3612777" cy="4973395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6610" y="2285999"/>
            <a:ext cx="3571452" cy="4320989"/>
          </a:xfrm>
          <a:prstGeom prst="ellipse">
            <a:avLst/>
          </a:prstGeom>
          <a:ln w="63500" cap="rnd">
            <a:solidFill>
              <a:srgbClr val="00206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714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733</TotalTime>
  <Words>463</Words>
  <Application>Microsoft Office PowerPoint</Application>
  <PresentationFormat>Широкоэкранный</PresentationFormat>
  <Paragraphs>28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Century Gothic</vt:lpstr>
      <vt:lpstr>Times New Roman</vt:lpstr>
      <vt:lpstr>Wingdings</vt:lpstr>
      <vt:lpstr>Wingdings 3</vt:lpstr>
      <vt:lpstr>Легкий дым</vt:lpstr>
      <vt:lpstr>муниципальное бюджетное дошкольное образовательное учреждение №120         «Детский сад общеразвивающего вида»     Экологическая тропа: «В гостях у Березки»                                                                                              Выполнили: Т.В. Чаркина, воспитатель    Кемерово 2019г.    </vt:lpstr>
      <vt:lpstr>Презентация PowerPoint</vt:lpstr>
      <vt:lpstr>Этапы реализации: Изучив и детально обследовав территорию дошкольного учреждения мы выделили наиболее интересные объекты для исследования природы воспитанниками.  И нами было решено разработать и создать  Экологическую тропу «В гостях у Березки».  </vt:lpstr>
      <vt:lpstr>После чего составили правила поведения для дошкольников  при работе на экологической тропе.  </vt:lpstr>
      <vt:lpstr>Маршрут по экологической тропе начинается с знакомства с  «Пасекой», которую мы организовали для формирования навыков наблюдений за жизнью насекомых, их продолжительностью активной жизни в разное время суток и умения делать выводы при сопоставлении увиденных фактов. Благодаря этой части тропы в процессе наблюдения мы с ребятами выяснили, что в первую половину дня активно собирают нектар и опыляют цветы только такие насекомые как шмели, а во вторую половину дня к ним присоединяются пчелы и осы.</vt:lpstr>
      <vt:lpstr>После чего воспитанники отправляются к «Зеленой аптеке», где могут познакомиться с лекарственными растениями, с их применением в лечебных целях, а так же оценят декоративную прелесть растений. </vt:lpstr>
      <vt:lpstr>  </vt:lpstr>
      <vt:lpstr>Так как в пространственной среде  «Цветочной поляны» есть пеньки - это дает возможность воспитывать у дошкольников уважительное и почтительное отношение к старым деревьям и пням, бережное отношение к окружающей природе, к любому объекту живой и неживой природы. А так же дает возможность показать как можно дать вторую жизнь погибшему дереву.</vt:lpstr>
      <vt:lpstr>После знакомства с различными видами цветов ребята отправляются к «Сиреневой аллее». Этот общеизвестный кустарник или деревцо из семейства масличных. Цветки лилово-фиолетовые, разных оттенков, с сильным ароматом. Здесь воспитанники имеют возможность не только рассматривать кустарник и его цветы, но и наблюдать за тем как бабочки капустницы собирают нектар. </vt:lpstr>
      <vt:lpstr>Чтобы познакомить детей с разновидностью птиц, научить отличать зимующих и перелетных птиц, их значение в природе, воспитывать трудолюбие, доброе отношение к птицам. Иметь возможность наблюдать за жизнью птиц в разное время года. Для всего этого нами была организованна «Птичья Столовая».</vt:lpstr>
      <vt:lpstr>Не большую площадь дошкольного учреждения занимает плодовая культура, которую мы назвали «Рябиновая роща». В летнее время года цветение рябины обильное, дерево словно окутано белой ажурной пеной, что придает растению необыкновенно красивый вид. Цветки мелкие, без запаха, собраны в кисти. А плоды будут радовать нас своим ярко-красным цветом даже в зимнее время года.</vt:lpstr>
      <vt:lpstr>Конечно же, каждый человек, побывавший в лесу, сталкивался с муравьиными домиками. И мы решили создать модель такого «Муравьиного домика», сооруженный из веточек и опавшей хвои. Где воспитанники узнают наглядно об укладе жизни семьи муравьев, увидят как устроен муравейник изнутри, познакомятся с видами муравьев. </vt:lpstr>
      <vt:lpstr>Для наблюдений и изучения явлений природы (осадки, направление ветра) нами была организованна (пока еще не большая, но очень важная) площадка - «Метеостанция».   Здесь воспитанники могут определять погоду, что развивает наблюдательность, умение делать выводы, обобщать, – все это необходимо для общего развития ребенка. Метеостанция с размещенным на ней специальным оборудованием, предназначена для обучения детей элементарному прогнозированию состояния погоды.  Оборудование детской метеостанции включает в себя:  Снегомер- прибор для измерения уровня снега в зимнее время года; Термометр – прибор для изменения температуры воздуха; Дождемер – прибор для измерения количества осадков; Флюгер — прибор для определения направления и силы ветра; Солнечные часы- прибор для измерения времени суток. Определитель облаков –прибор для определения вида облака</vt:lpstr>
      <vt:lpstr>И заканчивается наша экологическая тропа «Аппетитным огородом». На котором ребята совместно с родителями и воспитателями высаживают овощи, за которыми ухаживают и  наблюдают за их ростом.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Новогоднее оформление МАДОУ №198  « детский сад комбинированного вида»</dc:title>
  <dc:creator>Старвосп</dc:creator>
  <cp:lastModifiedBy>dom2</cp:lastModifiedBy>
  <cp:revision>168</cp:revision>
  <cp:lastPrinted>2018-11-30T00:39:16Z</cp:lastPrinted>
  <dcterms:created xsi:type="dcterms:W3CDTF">2018-11-29T06:20:54Z</dcterms:created>
  <dcterms:modified xsi:type="dcterms:W3CDTF">2019-12-29T14:49:32Z</dcterms:modified>
</cp:coreProperties>
</file>